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4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defRPr>
            </a:lvl1pPr>
          </a:lstStyle>
          <a:p>
            <a:pPr>
              <a:defRPr/>
            </a:pPr>
            <a:fld id="{D9CD10B3-B219-084C-8A80-AF7BD1A345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8048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2F9F1F-10DE-D046-9256-A3BABEF3578B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D91C79-EA47-DC4F-9FDF-BCA28333F534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12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68A5D-B601-C84A-8871-70F9FE9865C8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13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B09B3-A3FB-ED46-A269-C72B176E5F09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14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ADC8EE-D382-5C47-9892-15C75BC9A67D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15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0FEAA-D1C8-E047-A11B-1A75AC4EE64E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529338-2C14-4841-A2B9-616EB7E815DE}" type="slidenum">
              <a:rPr lang="en-US"/>
              <a:pPr/>
              <a:t>17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BD7E46-B6DD-7948-A489-4D3644B028B7}" type="slidenum">
              <a:rPr lang="en-US"/>
              <a:pPr/>
              <a:t>18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24541F-4B79-824F-9500-085EDFEED72F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2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5A1FC2-F3CA-1345-9CE0-B9E525319365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3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FB3711-95A6-F542-ADFF-EAC9E4E1CD5E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4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667899-467F-9843-A362-FCAA96DB3035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5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88FC1E-8184-B841-B5A5-E665584AF839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6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F4EDD6-A65D-6B41-A58E-8FBD3236DFD3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7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C56D0-EF43-6245-9F8A-95E951A9B209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8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A25A7D-B63B-7F45-9E02-481E765BD32B}" type="slidenum">
              <a:rPr lang="en-US">
                <a:latin typeface="Arial" pitchFamily="-107" charset="0"/>
                <a:ea typeface="ＭＳ Ｐゴシック" pitchFamily="-107" charset="-128"/>
                <a:cs typeface="ＭＳ Ｐゴシック" pitchFamily="-107" charset="-128"/>
              </a:rPr>
              <a:pPr/>
              <a:t>11</a:t>
            </a:fld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effectLst/>
        </p:spPr>
        <p:txBody>
          <a:bodyPr/>
          <a:lstStyle>
            <a:lvl1pPr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>
            <a:outerShdw blurRad="12700" dist="12700" dir="2700000" algn="ctr" rotWithShape="0">
              <a:schemeClr val="bg2">
                <a:alpha val="99962"/>
              </a:schemeClr>
            </a:outerShdw>
          </a:effectLst>
        </p:spPr>
        <p:txBody>
          <a:bodyPr/>
          <a:lstStyle>
            <a:lvl1pPr marL="0" indent="0" algn="ctr">
              <a:buFont typeface="Wingdings" pitchFamily="-108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AF7692-34F0-C44C-AABF-B508C7D3A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8E3696-AF21-CF43-825F-8E23660F92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BCC5D-E139-724D-AC73-A01639C7C1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4D587-5132-DE4B-96D2-81E62988C8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279FE-94CF-8F47-A28A-EAD110564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A008E-E5DD-8D4F-B039-90570F701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52B17-F048-8F4D-B405-C648A4A0C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91F0F-1C05-9341-8592-9A86B8D62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2D946-84CE-AD4F-9CB8-198ACE13AB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04B0A-87B8-3249-88B4-FDF39FB557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11975-DD5E-5E4D-8C69-0FFC590B76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opperplate Gothic Light" pitchFamily="-112" charset="0"/>
                <a:ea typeface="MS Pゴシック" pitchFamily="-92" charset="-128"/>
                <a:cs typeface="MS Pゴシック" pitchFamily="-9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opperplate Gothic Light" pitchFamily="-112" charset="0"/>
                <a:ea typeface="MS Pゴシック" pitchFamily="-92" charset="-128"/>
                <a:cs typeface="MS Pゴシック" pitchFamily="-92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opperplate Gothic Light" pitchFamily="-112" charset="0"/>
                <a:ea typeface="MS Pゴシック" pitchFamily="-92" charset="-128"/>
                <a:cs typeface="MS Pゴシック" pitchFamily="-92" charset="-128"/>
              </a:defRPr>
            </a:lvl1pPr>
          </a:lstStyle>
          <a:p>
            <a:pPr>
              <a:defRPr/>
            </a:pPr>
            <a:fld id="{31E5B5A8-41E1-F140-8396-F37D88BA7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08" charset="0"/>
          <a:ea typeface="MS Pゴシック" pitchFamily="-92" charset="-128"/>
          <a:cs typeface="MS Pゴシック" pitchFamily="-9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-107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CHAPTER 9</a:t>
            </a:r>
            <a:r>
              <a:rPr lang="en-US" u="sng">
                <a:sym typeface="Wingdings" pitchFamily="-107" charset="2"/>
              </a:rPr>
              <a:t></a:t>
            </a:r>
            <a:r>
              <a:rPr lang="en-US" u="sng"/>
              <a:t> Patterns of Inheritance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830388" algn="l"/>
                <a:tab pos="2173288" algn="l"/>
              </a:tabLst>
            </a:pPr>
            <a:r>
              <a:rPr lang="en-US" sz="2000" u="sng"/>
              <a:t>9.2</a:t>
            </a:r>
            <a:r>
              <a:rPr lang="en-US" sz="2000" u="sng">
                <a:sym typeface="Wingdings" pitchFamily="-107" charset="2"/>
              </a:rPr>
              <a:t></a:t>
            </a:r>
            <a:r>
              <a:rPr lang="en-US" sz="2000" u="sng"/>
              <a:t> Experimental genetics began in an abbey garden</a:t>
            </a:r>
            <a:endParaRPr lang="en-US" sz="2000"/>
          </a:p>
          <a:p>
            <a:pPr marL="114300" lvl="1">
              <a:tabLst>
                <a:tab pos="1830388" algn="l"/>
                <a:tab pos="2173288" algn="l"/>
              </a:tabLst>
            </a:pPr>
            <a:r>
              <a:rPr lang="en-US" sz="2000"/>
              <a:t>Objectives:	1)  Outline the garden-pea experiments performed by Gregor 		 Mendel.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752600"/>
            <a:ext cx="9144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I.  Genetics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A.  What is genetics?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1.  Genetics is the scientific study of heredity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B.  What is a gene?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1.  A gene is a segment of DNA that codes for a trait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C.  What is a trait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1.  A characteristic of an individual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2.  A distinguishing feature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990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I.  The law of independent assortment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/>
              <a:t>	A.  2 or more pairs of alleles segregate independently of one another 			during gamete formation</a:t>
            </a:r>
            <a:endParaRPr lang="en-US"/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/>
              <a:t>9.5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The </a:t>
            </a:r>
            <a:r>
              <a:rPr lang="en-US" sz="2000" u="sng" dirty="0"/>
              <a:t>law of independent assortment is revealed by tracking 2 traits at once</a:t>
            </a:r>
          </a:p>
          <a:p>
            <a:pPr>
              <a:tabLst>
                <a:tab pos="1825625" algn="l"/>
                <a:tab pos="2176463" algn="l"/>
              </a:tabLst>
            </a:pPr>
            <a:r>
              <a:rPr lang="en-US" sz="2000" dirty="0"/>
              <a:t>Objectives:	1)  Be able to relate the Law of Independent assortment to 		Mendel’s experiments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9050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II.  </a:t>
            </a:r>
            <a:r>
              <a:rPr lang="en-US" sz="2000" dirty="0" err="1"/>
              <a:t>Dihybrid</a:t>
            </a:r>
            <a:r>
              <a:rPr lang="en-US" sz="2000" dirty="0"/>
              <a:t> crosses</a:t>
            </a:r>
            <a:endParaRPr lang="en-US" sz="2000" dirty="0" smtClean="0"/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Using a </a:t>
            </a:r>
            <a:r>
              <a:rPr lang="en-US" sz="2000" dirty="0" err="1"/>
              <a:t>Punnett</a:t>
            </a:r>
            <a:r>
              <a:rPr lang="en-US" sz="2000" dirty="0"/>
              <a:t> square to look at 2 traits simultaneously</a:t>
            </a:r>
            <a:endParaRPr lang="en-US" sz="2000" dirty="0" smtClean="0"/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The law of independent assortment states that the pair of alleles from 	</a:t>
            </a:r>
            <a:r>
              <a:rPr lang="en-US" sz="2000" dirty="0" smtClean="0"/>
              <a:t>	one </a:t>
            </a:r>
            <a:r>
              <a:rPr lang="en-US" sz="2000" dirty="0"/>
              <a:t>trait do not influence the segregation of allele pair of another trait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2004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/>
              <a:t>	B.  What does this mean when completing a </a:t>
            </a:r>
            <a:r>
              <a:rPr lang="en-US" sz="2000" dirty="0" err="1"/>
              <a:t>Punnett</a:t>
            </a:r>
            <a:r>
              <a:rPr lang="en-US" sz="2000" dirty="0"/>
              <a:t> square?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1.  You must determine all the possible genotypes for each individual’s 	</a:t>
            </a:r>
            <a:r>
              <a:rPr lang="en-US" sz="2000" dirty="0" smtClean="0"/>
              <a:t>		gametes</a:t>
            </a:r>
            <a:endParaRPr lang="en-US" sz="20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4191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sz="2000"/>
              <a:t>	2.  Lets look at the following cross</a:t>
            </a:r>
          </a:p>
          <a:p>
            <a:pPr>
              <a:tabLst>
                <a:tab pos="681038" algn="l"/>
              </a:tabLst>
            </a:pPr>
            <a:endParaRPr lang="en-US" sz="2000"/>
          </a:p>
          <a:p>
            <a:pPr algn="ctr">
              <a:tabLst>
                <a:tab pos="681038" algn="l"/>
              </a:tabLst>
            </a:pPr>
            <a:r>
              <a:rPr lang="en-US" sz="2000"/>
              <a:t>DdEe X DdEe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57350" algn="l"/>
              </a:tabLst>
            </a:pPr>
            <a:r>
              <a:rPr lang="en-US" sz="2000" u="sng" dirty="0" smtClean="0"/>
              <a:t>9.8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Genetic </a:t>
            </a:r>
            <a:r>
              <a:rPr lang="en-US" sz="2000" u="sng" dirty="0"/>
              <a:t>traits in humans can be tracked through family pedigrees</a:t>
            </a:r>
            <a:endParaRPr lang="en-US" sz="2000" dirty="0"/>
          </a:p>
          <a:p>
            <a:pPr>
              <a:tabLst>
                <a:tab pos="1657350" algn="l"/>
              </a:tabLst>
            </a:pPr>
            <a:r>
              <a:rPr lang="en-US" sz="2000" dirty="0"/>
              <a:t>Objectives:	1)  Be able to use a pedigree to illustrate inheritance</a:t>
            </a:r>
            <a:endParaRPr lang="en-US" dirty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685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I.  Making a pedigree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A.  A family tree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Traces a family name and members through successive generations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	a.  You can trace your cousins, aunts, grandparents, etc.</a:t>
            </a:r>
            <a:endParaRPr lang="en-US"/>
          </a:p>
        </p:txBody>
      </p:sp>
      <p:pic>
        <p:nvPicPr>
          <p:cNvPr id="2055" name="Picture 7" descr="family_tr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200400"/>
            <a:ext cx="3214688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1905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B.  A pedigree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Traces the genes of an individual through successive generations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2.  A graphic representation of genetic inheritance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	a.  Utilizes phenotype to trace gene</a:t>
            </a:r>
            <a:endParaRPr lang="en-US"/>
          </a:p>
        </p:txBody>
      </p:sp>
      <p:pic>
        <p:nvPicPr>
          <p:cNvPr id="2057" name="Picture 9" descr="Pedigre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3505200"/>
            <a:ext cx="31242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3124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C.  Understanding a pedigree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1.  Symbols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a.  Squares and circles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	1.  Squares = male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	2.  Circles = female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6" grpId="0"/>
      <p:bldP spid="20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  <a:tab pos="3368675" algn="l"/>
              </a:tabLst>
            </a:pPr>
            <a:r>
              <a:rPr lang="en-US" sz="2000"/>
              <a:t>	b.  Shaded and unshaded</a:t>
            </a:r>
          </a:p>
          <a:p>
            <a:pPr>
              <a:tabLst>
                <a:tab pos="1033463" algn="l"/>
                <a:tab pos="1366838" algn="l"/>
                <a:tab pos="3368675" algn="l"/>
              </a:tabLst>
            </a:pPr>
            <a:r>
              <a:rPr lang="en-US" sz="2000"/>
              <a:t>		1.  Shaded = Ind. expressing trait being studied</a:t>
            </a:r>
          </a:p>
          <a:p>
            <a:pPr>
              <a:tabLst>
                <a:tab pos="1033463" algn="l"/>
                <a:tab pos="1366838" algn="l"/>
                <a:tab pos="3368675" algn="l"/>
              </a:tabLst>
            </a:pPr>
            <a:r>
              <a:rPr lang="en-US" sz="2000"/>
              <a:t>		2.  Unshaded = Ind. not expressing trait being studied</a:t>
            </a:r>
          </a:p>
          <a:p>
            <a:pPr>
              <a:tabLst>
                <a:tab pos="1033463" algn="l"/>
                <a:tab pos="1366838" algn="l"/>
                <a:tab pos="3368675" algn="l"/>
              </a:tabLst>
            </a:pPr>
            <a:r>
              <a:rPr lang="en-US" sz="2000"/>
              <a:t>		3.  Half shaded = Ind. That is a carrier of the trait being studied but 			is not expressed(heterozygous)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45720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  <a:tab pos="1711325" algn="l"/>
                <a:tab pos="2055813" algn="l"/>
              </a:tabLst>
            </a:pPr>
            <a:r>
              <a:rPr lang="en-US" sz="2000"/>
              <a:t>	c.  Lines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</a:tabLst>
            </a:pPr>
            <a:r>
              <a:rPr lang="en-US" sz="2000"/>
              <a:t>		1.  Horizontal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</a:tabLst>
            </a:pPr>
            <a:r>
              <a:rPr lang="en-US" sz="2000"/>
              <a:t>			a.  Connecting a square &amp; circle indicates that ind. are parents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</a:tabLst>
            </a:pPr>
            <a:r>
              <a:rPr lang="en-US" sz="2000"/>
              <a:t>		2.  Vertical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</a:tabLst>
            </a:pPr>
            <a:r>
              <a:rPr lang="en-US" sz="2000"/>
              <a:t>			a.  Connects a set of parents with their offspring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6096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d.  Horizontal rows represent a generation</a:t>
            </a:r>
          </a:p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	1.  Most recent generation at the bottom</a:t>
            </a:r>
            <a:endParaRPr lang="en-US"/>
          </a:p>
        </p:txBody>
      </p:sp>
      <p:pic>
        <p:nvPicPr>
          <p:cNvPr id="34821" name="Picture 5" descr="family_tree Hai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676400"/>
            <a:ext cx="3868738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I.  Simple recessive heredity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A.  Most genetic disorders are caused be recessive alleles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1.  Must be homozygous recessive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	a.  A recessive allele from each parent</a:t>
            </a:r>
            <a:endParaRPr lang="en-US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B.  Some examples</a:t>
            </a:r>
          </a:p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1.  Cystic fibroses</a:t>
            </a:r>
          </a:p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a.  Most common among white Americans</a:t>
            </a:r>
          </a:p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b.  Results in the formation and accumulation of thick mucus in the 				lungs and digestive tract</a:t>
            </a:r>
            <a:endParaRPr lang="en-US"/>
          </a:p>
        </p:txBody>
      </p:sp>
      <p:pic>
        <p:nvPicPr>
          <p:cNvPr id="11269" name="Picture 5" descr="Cystic_fibrosis pedigr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3276600"/>
            <a:ext cx="3151188" cy="1941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II.  Simple dominant heredity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A.  Dominant traits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	1.  Only need one dominant allele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	2.  Can be heterozygous or homozygous dominant</a:t>
            </a:r>
            <a:endParaRPr lang="en-US"/>
          </a:p>
        </p:txBody>
      </p:sp>
      <p:sp>
        <p:nvSpPr>
          <p:cNvPr id="36870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/>
              <a:t>9.9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Many </a:t>
            </a:r>
            <a:r>
              <a:rPr lang="en-US" sz="2000" u="sng" dirty="0"/>
              <a:t>disorders in humans are controlled by a single gene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B.  Some simple dominant traits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1.  Tongue rolling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	a.  If you can roll your tongue you have inherited at least one allele 				from a parent</a:t>
            </a:r>
            <a:endParaRPr lang="en-US"/>
          </a:p>
        </p:txBody>
      </p:sp>
      <p:pic>
        <p:nvPicPr>
          <p:cNvPr id="12291" name="Picture 3" descr="Tongue roll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2954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earlob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990600"/>
            <a:ext cx="3048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3810000"/>
            <a:ext cx="563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2.  Ear lobes</a:t>
            </a:r>
          </a:p>
          <a:p>
            <a:pPr>
              <a:tabLst>
                <a:tab pos="796925" algn="l"/>
                <a:tab pos="1141413" algn="l"/>
              </a:tabLst>
            </a:pPr>
            <a:r>
              <a:rPr lang="en-US" sz="2000"/>
              <a:t>		b.  Free hanging ear lobes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C.  Huntington’s disease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	1.  A lethal genetic disorder caused by a dominant allele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/>
              <a:t>		2.  Results in the breakdown of certain areas of the brain</a:t>
            </a:r>
            <a:endParaRPr 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990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  <a:tab pos="1141413" algn="l"/>
                <a:tab pos="1485900" algn="l"/>
              </a:tabLst>
            </a:pPr>
            <a:r>
              <a:rPr lang="en-US" sz="2000"/>
              <a:t>	3.  Why rare</a:t>
            </a:r>
          </a:p>
          <a:p>
            <a:pPr>
              <a:tabLst>
                <a:tab pos="804863" algn="l"/>
                <a:tab pos="1141413" algn="l"/>
                <a:tab pos="1485900" algn="l"/>
              </a:tabLst>
            </a:pPr>
            <a:r>
              <a:rPr lang="en-US" sz="2000"/>
              <a:t>		a.  Usually, a dominant allele with such severe effects kills the ind. 			before they can reproduce</a:t>
            </a:r>
          </a:p>
          <a:p>
            <a:pPr>
              <a:tabLst>
                <a:tab pos="804863" algn="l"/>
                <a:tab pos="1141413" algn="l"/>
                <a:tab pos="1485900" algn="l"/>
              </a:tabLst>
            </a:pPr>
            <a:r>
              <a:rPr lang="en-US" sz="2000"/>
              <a:t>		b.  Huntington’s does not appear until 30-50 years of age</a:t>
            </a:r>
            <a:endParaRPr lang="en-US"/>
          </a:p>
        </p:txBody>
      </p:sp>
      <p:pic>
        <p:nvPicPr>
          <p:cNvPr id="13316" name="Picture 4" descr="HuntingtonsPedigr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362200"/>
            <a:ext cx="3271838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48006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/>
              <a:t>	4.  No cure but there are DNA tests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31925" algn="l"/>
                <a:tab pos="1776413" algn="l"/>
              </a:tabLst>
            </a:pPr>
            <a:r>
              <a:rPr lang="en-US" sz="2000" u="sng" dirty="0" smtClean="0">
                <a:sym typeface="Wingdings" pitchFamily="33" charset="2"/>
              </a:rPr>
              <a:t>9.11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 Incomplete Dominance Results in Intermediate Phenotypes</a:t>
            </a:r>
          </a:p>
          <a:p>
            <a:pPr>
              <a:tabLst>
                <a:tab pos="1431925" algn="l"/>
                <a:tab pos="1776413" algn="l"/>
              </a:tabLst>
            </a:pPr>
            <a:r>
              <a:rPr lang="en-US" sz="2000" dirty="0"/>
              <a:t>Objectives:  1)  Distinguish between</a:t>
            </a:r>
            <a:r>
              <a:rPr lang="en-US" sz="2000" dirty="0" smtClean="0"/>
              <a:t> complete &amp; incomplete dominance</a:t>
            </a:r>
          </a:p>
          <a:p>
            <a:pPr>
              <a:tabLst>
                <a:tab pos="1431925" algn="l"/>
                <a:tab pos="1776413" algn="l"/>
              </a:tabLst>
            </a:pPr>
            <a:r>
              <a:rPr lang="en-US" sz="2000" dirty="0" smtClean="0"/>
              <a:t>	2)  Be able to describe one example of incomplete dominance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0668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I.  Complex patterns of inheritance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A.  Intro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1.  </a:t>
            </a:r>
            <a:r>
              <a:rPr lang="en-US" sz="2000" dirty="0" err="1"/>
              <a:t>Mendalian</a:t>
            </a:r>
            <a:r>
              <a:rPr lang="en-US" sz="2000" dirty="0"/>
              <a:t> </a:t>
            </a:r>
            <a:r>
              <a:rPr lang="en-US" sz="2000" dirty="0" err="1"/>
              <a:t>Inheritance</a:t>
            </a:r>
            <a:r>
              <a:rPr lang="en-US" sz="2000" dirty="0" err="1">
                <a:sym typeface="Wingdings" pitchFamily="33" charset="2"/>
              </a:rPr>
              <a:t></a:t>
            </a:r>
            <a:r>
              <a:rPr lang="en-US" sz="2000" dirty="0"/>
              <a:t> Based on experiments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	a.  Inheritance controlled by dominant and recessive paired alleles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2.  Most inheritance is more complex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	a.  Most traits are not simply dominant or recessive</a:t>
            </a:r>
            <a:endParaRPr lang="en-US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9718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B.  Incomplete dominance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1.  Complete vs. Incomplete Dominance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	a.  Complete Dominance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		1.  Heterozygous &amp; homozygous dominant individuals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			a.  Both have the same phenotype</a:t>
            </a:r>
            <a:endParaRPr 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449580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b</a:t>
            </a:r>
            <a:r>
              <a:rPr lang="en-US" sz="2000" dirty="0"/>
              <a:t>.  Incomplete dominance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Heterozygous Ind.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 smtClean="0"/>
              <a:t>			a</a:t>
            </a:r>
            <a:r>
              <a:rPr lang="en-US" sz="2000" dirty="0"/>
              <a:t>.  Phenotype is intermediate between the 2 </a:t>
            </a:r>
            <a:r>
              <a:rPr lang="en-US" sz="2000" dirty="0" err="1"/>
              <a:t>homozygotes</a:t>
            </a:r>
            <a:endParaRPr lang="en-US" sz="2000" dirty="0"/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Red flowers </a:t>
            </a:r>
            <a:r>
              <a:rPr lang="en-US" sz="2000" dirty="0" err="1"/>
              <a:t>x</a:t>
            </a:r>
            <a:r>
              <a:rPr lang="en-US" sz="2000" dirty="0"/>
              <a:t> White flowers = Pink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 smtClean="0"/>
              <a:t>			a</a:t>
            </a:r>
            <a:r>
              <a:rPr lang="en-US" sz="2000" dirty="0"/>
              <a:t>.  Why- Red allele codes for a red pigment, white allele codes</a:t>
            </a:r>
            <a:r>
              <a:rPr lang="en-US" sz="2000" dirty="0" smtClean="0"/>
              <a:t> 				for </a:t>
            </a:r>
            <a:r>
              <a:rPr lang="en-US" sz="2000" dirty="0"/>
              <a:t>no pigment</a:t>
            </a:r>
          </a:p>
          <a:p>
            <a:pPr>
              <a:tabLst>
                <a:tab pos="1033463" algn="l"/>
                <a:tab pos="1366838" algn="l"/>
                <a:tab pos="1711325" algn="l"/>
                <a:tab pos="2055813" algn="l"/>
                <a:tab pos="2744788" algn="l"/>
              </a:tabLst>
            </a:pPr>
            <a:r>
              <a:rPr lang="en-US" sz="2000" dirty="0" smtClean="0"/>
              <a:t>				1</a:t>
            </a:r>
            <a:r>
              <a:rPr lang="en-US" sz="2000" dirty="0"/>
              <a:t>.  Flower only gets half the red pigment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5" grpId="2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ncomple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52400"/>
            <a:ext cx="3733800" cy="2882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358140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 smtClean="0"/>
              <a:t>I.  Multiple Alleles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 smtClean="0"/>
              <a:t>	A.  Blood </a:t>
            </a:r>
            <a:r>
              <a:rPr lang="en-US" sz="2000" dirty="0"/>
              <a:t>type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 smtClean="0"/>
              <a:t>		1.  </a:t>
            </a:r>
            <a:r>
              <a:rPr lang="en-US" sz="2000" dirty="0"/>
              <a:t>4 different blood types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</a:t>
            </a:r>
            <a:r>
              <a:rPr lang="en-US" sz="2000" dirty="0"/>
              <a:t>A, B, AB, O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2004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9.12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Many Genes Have More Than Two Alleles in the Population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4800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742950" algn="l"/>
                <a:tab pos="1087438" algn="l"/>
              </a:tabLst>
            </a:pPr>
            <a:r>
              <a:rPr lang="en-US" sz="2000" dirty="0" smtClean="0"/>
              <a:t>		2.  </a:t>
            </a:r>
            <a:r>
              <a:rPr lang="en-US" sz="2000" dirty="0"/>
              <a:t>Controlled by 3 alleles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 dirty="0" smtClean="0"/>
              <a:t>		a.  </a:t>
            </a:r>
            <a:r>
              <a:rPr lang="en-US" sz="2000" dirty="0"/>
              <a:t>A allele is dominant over O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B allele is dominant over O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c</a:t>
            </a:r>
            <a:r>
              <a:rPr lang="en-US" sz="2000" dirty="0" smtClean="0"/>
              <a:t>.  </a:t>
            </a:r>
            <a:r>
              <a:rPr lang="en-US" sz="2000" dirty="0"/>
              <a:t>A allele and B allele are </a:t>
            </a:r>
            <a:r>
              <a:rPr lang="en-US" sz="2000" dirty="0" err="1"/>
              <a:t>codominant</a:t>
            </a:r>
            <a:endParaRPr lang="en-US" dirty="0"/>
          </a:p>
        </p:txBody>
      </p:sp>
      <p:pic>
        <p:nvPicPr>
          <p:cNvPr id="8" name="Picture 5" descr="blood_typ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152400"/>
            <a:ext cx="53340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 err="1" smtClean="0"/>
              <a:t>II.Codominance</a:t>
            </a:r>
            <a:r>
              <a:rPr lang="en-US" sz="2000" dirty="0"/>
              <a:t>: Expression of both alleles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 smtClean="0"/>
              <a:t>	A.  </a:t>
            </a:r>
            <a:r>
              <a:rPr lang="en-US" sz="2000" dirty="0" err="1"/>
              <a:t>Codominant</a:t>
            </a:r>
            <a:r>
              <a:rPr lang="en-US" sz="2000" dirty="0"/>
              <a:t> alleles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Causes the phenotype of both </a:t>
            </a:r>
            <a:r>
              <a:rPr lang="en-US" sz="2000" dirty="0" err="1"/>
              <a:t>homozygotes</a:t>
            </a:r>
            <a:r>
              <a:rPr lang="en-US" sz="2000" dirty="0"/>
              <a:t> to be produced in</a:t>
            </a:r>
            <a:r>
              <a:rPr lang="en-US" sz="2000" dirty="0" smtClean="0"/>
              <a:t> 				heterozygous </a:t>
            </a:r>
            <a:r>
              <a:rPr lang="en-US" sz="2000" dirty="0"/>
              <a:t>individuals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Both alleles receive equal expression in the phenotype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 smtClean="0"/>
              <a:t>	C.  </a:t>
            </a:r>
            <a:r>
              <a:rPr lang="en-US" sz="2000" dirty="0"/>
              <a:t>White chicken </a:t>
            </a:r>
            <a:r>
              <a:rPr lang="en-US" sz="2000" dirty="0" err="1"/>
              <a:t>x</a:t>
            </a:r>
            <a:r>
              <a:rPr lang="en-US" sz="2000" dirty="0"/>
              <a:t> black chicken = black &amp; white feathers</a:t>
            </a:r>
            <a:endParaRPr lang="en-US" dirty="0"/>
          </a:p>
        </p:txBody>
      </p:sp>
      <p:pic>
        <p:nvPicPr>
          <p:cNvPr id="7" name="Picture 4" descr="Chick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981200"/>
            <a:ext cx="35052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55626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/>
              <a:t>	D.  Blood type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 smtClean="0"/>
              <a:t>	E.  </a:t>
            </a:r>
            <a:r>
              <a:rPr lang="en-US" sz="2000" dirty="0"/>
              <a:t>Sickle-cell Anemia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/>
              <a:t>		1.  Statistics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/>
              <a:t>			a.  Most common in African Americans</a:t>
            </a:r>
          </a:p>
          <a:p>
            <a:pPr>
              <a:tabLst>
                <a:tab pos="290513" algn="l"/>
                <a:tab pos="688975" algn="l"/>
                <a:tab pos="1087438" algn="l"/>
                <a:tab pos="1431925" algn="l"/>
              </a:tabLst>
            </a:pPr>
            <a:r>
              <a:rPr lang="en-US" sz="2000" dirty="0"/>
              <a:t>				1.  1 </a:t>
            </a:r>
            <a:r>
              <a:rPr lang="en-US" sz="2000"/>
              <a:t>in </a:t>
            </a:r>
            <a:r>
              <a:rPr lang="en-US" sz="2000" smtClean="0"/>
              <a:t>10 </a:t>
            </a:r>
            <a:r>
              <a:rPr lang="en-US" sz="2000" dirty="0"/>
              <a:t>are heterozygous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1219200"/>
            <a:ext cx="9144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2.  What is it?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a.  A condition in which part (</a:t>
            </a:r>
            <a:r>
              <a:rPr lang="en-US" sz="2000" dirty="0" err="1"/>
              <a:t>heterozygotes</a:t>
            </a:r>
            <a:r>
              <a:rPr lang="en-US" sz="2000" dirty="0"/>
              <a:t>) or all (</a:t>
            </a:r>
            <a:r>
              <a:rPr lang="en-US" sz="2000" dirty="0" err="1"/>
              <a:t>homozygotes</a:t>
            </a:r>
            <a:r>
              <a:rPr lang="en-US" sz="2000" dirty="0"/>
              <a:t>) of</a:t>
            </a:r>
            <a:r>
              <a:rPr lang="en-US" sz="2000" dirty="0" smtClean="0"/>
              <a:t> 			the </a:t>
            </a:r>
            <a:r>
              <a:rPr lang="en-US" sz="2000" dirty="0"/>
              <a:t>red blood cells are shaped like a sickle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Red blood cells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/>
              <a:t>			1.  Cells located in your blood that carry oxygen throughout you</a:t>
            </a:r>
            <a:r>
              <a:rPr lang="en-US" sz="2000" dirty="0" smtClean="0"/>
              <a:t> 				body</a:t>
            </a:r>
            <a:endParaRPr lang="en-US" dirty="0"/>
          </a:p>
        </p:txBody>
      </p:sp>
      <p:pic>
        <p:nvPicPr>
          <p:cNvPr id="4" name="Picture 4" descr="sickle ce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58834" y="2879765"/>
            <a:ext cx="2233216" cy="2874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Sickle cell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971800"/>
            <a:ext cx="322580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0" y="55345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/>
              <a:t>	3.  What does it cause?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Slow blood flow, black small vessels, cause tissue damage and pain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/>
              <a:t>.  Anemia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		1</a:t>
            </a:r>
            <a:r>
              <a:rPr lang="en-US" sz="2000" dirty="0"/>
              <a:t>.  A low number of red blood cells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/>
              <a:t>II.  Gregor Mendel experiment</a:t>
            </a:r>
          </a:p>
          <a:p>
            <a:pPr>
              <a:tabLst>
                <a:tab pos="344488" algn="l"/>
              </a:tabLst>
            </a:pPr>
            <a:r>
              <a:rPr lang="en-US" sz="2000"/>
              <a:t>	A.  Used the common garden pea</a:t>
            </a:r>
          </a:p>
          <a:p>
            <a:pPr>
              <a:tabLst>
                <a:tab pos="344488" algn="l"/>
              </a:tabLst>
            </a:pPr>
            <a:r>
              <a:rPr lang="en-US" sz="2000"/>
              <a:t>	B.  The steps to his experiment</a:t>
            </a:r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1.  Step 1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	a.  Mendel produced pure-breeding strains of garden peas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		1.  Allowed plants to self-fertilize for many generations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  <a:tab pos="1711325" algn="l"/>
                <a:tab pos="2109788" algn="l"/>
              </a:tabLst>
            </a:pPr>
            <a:r>
              <a:rPr lang="en-US" sz="2000"/>
              <a:t>	b.  Grew the seeds from the pure strains</a:t>
            </a:r>
          </a:p>
          <a:p>
            <a:pPr>
              <a:tabLst>
                <a:tab pos="1033463" algn="l"/>
                <a:tab pos="1366838" algn="l"/>
                <a:tab pos="1711325" algn="l"/>
                <a:tab pos="2109788" algn="l"/>
              </a:tabLst>
            </a:pPr>
            <a:r>
              <a:rPr lang="en-US" sz="2000"/>
              <a:t>		1.  Seeds gave rise to offspring that produced only one form of a 			particular trait</a:t>
            </a:r>
          </a:p>
          <a:p>
            <a:pPr>
              <a:tabLst>
                <a:tab pos="1033463" algn="l"/>
                <a:tab pos="1366838" algn="l"/>
                <a:tab pos="1711325" algn="l"/>
                <a:tab pos="2109788" algn="l"/>
              </a:tabLst>
            </a:pPr>
            <a:r>
              <a:rPr lang="en-US" sz="2000"/>
              <a:t>			a.  For example-a “Tall” plant strain only produced offspring that 				were tall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3352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366838" algn="l"/>
              </a:tabLst>
            </a:pPr>
            <a:r>
              <a:rPr lang="en-US" sz="2000"/>
              <a:t>	2.  He called these plants the parental generation, P Generation</a:t>
            </a:r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36576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2.  Step 2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	a.  Crossed 2 different varieties from the P Generation, tall w/ short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	b.  The offspring from this cross only had tall plants, no short plants</a:t>
            </a:r>
          </a:p>
          <a:p>
            <a:pPr>
              <a:tabLst>
                <a:tab pos="688975" algn="l"/>
                <a:tab pos="1033463" algn="l"/>
                <a:tab pos="1366838" algn="l"/>
              </a:tabLst>
            </a:pPr>
            <a:r>
              <a:rPr lang="en-US" sz="2000"/>
              <a:t>			1.  He called these offspring the F1 generation</a:t>
            </a:r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48768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/>
              <a:t>	3.  Step 3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/>
              <a:t>		a.  He then crossed 2 F1 generation pea plants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/>
              <a:t>			1.  He called these offspring the F2 generation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/>
              <a:t>			2.  He found that short plants had returned in the offspring of the F2 				generation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0" grpId="0"/>
      <p:bldP spid="10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33463" algn="l"/>
              </a:tabLst>
            </a:pPr>
            <a:r>
              <a:rPr lang="en-US" sz="2000" dirty="0"/>
              <a:t>	4.  </a:t>
            </a:r>
            <a:r>
              <a:rPr lang="en-US" sz="2000" dirty="0" err="1"/>
              <a:t>Heterozygotes</a:t>
            </a:r>
            <a:endParaRPr lang="en-US" sz="2000" dirty="0"/>
          </a:p>
          <a:p>
            <a:pPr>
              <a:tabLst>
                <a:tab pos="688975" algn="l"/>
                <a:tab pos="1033463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Allele for sickle cell and allele for normal cells are </a:t>
            </a:r>
            <a:r>
              <a:rPr lang="en-US" sz="2000" dirty="0" err="1"/>
              <a:t>codominant</a:t>
            </a:r>
            <a:endParaRPr lang="en-US" sz="2000" dirty="0"/>
          </a:p>
          <a:p>
            <a:pPr>
              <a:tabLst>
                <a:tab pos="688975" algn="l"/>
                <a:tab pos="1033463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/>
              <a:t>.  Individual will have both types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0668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9.14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A Single Trait May Be Influenced by Many Genes</a:t>
            </a:r>
            <a:endParaRPr lang="en-US" sz="2000" u="sng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4478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 smtClean="0"/>
              <a:t>I.  Polygenic </a:t>
            </a:r>
            <a:r>
              <a:rPr lang="en-US" sz="2000" dirty="0"/>
              <a:t>inheritance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Inheritance pattern of a trait that is controlled by 2 or more </a:t>
            </a:r>
            <a:r>
              <a:rPr lang="en-US" sz="2000" u="sng" dirty="0"/>
              <a:t>genes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May be on the same </a:t>
            </a:r>
            <a:r>
              <a:rPr lang="en-US" sz="2000" dirty="0" smtClean="0"/>
              <a:t>or </a:t>
            </a:r>
            <a:r>
              <a:rPr lang="en-US" sz="2000" dirty="0"/>
              <a:t>different chromosomes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</a:t>
            </a:r>
            <a:r>
              <a:rPr lang="en-US" sz="2000" dirty="0"/>
              <a:t>May have 2 or more alleles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Examples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Eye color, skin color, height</a:t>
            </a:r>
            <a:endParaRPr lang="en-US" dirty="0"/>
          </a:p>
        </p:txBody>
      </p:sp>
      <p:pic>
        <p:nvPicPr>
          <p:cNvPr id="5" name="Picture 4" descr="09_14bPolygenicInherit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471392"/>
            <a:ext cx="4724400" cy="3386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9.20-9.22</a:t>
            </a:r>
            <a:r>
              <a:rPr lang="en-US" sz="2000" u="sng" dirty="0" smtClean="0">
                <a:sym typeface="Wingdings"/>
              </a:rPr>
              <a:t>Sex Chromosomes &amp; Sex Linked Traits</a:t>
            </a:r>
            <a:endParaRPr lang="en-US" sz="2000" u="sng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 smtClean="0"/>
              <a:t>I.  Sex determination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Sex determination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XX = Female, XY = male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Sex-linked inheritance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 smtClean="0"/>
              <a:t>	1.  </a:t>
            </a:r>
            <a:r>
              <a:rPr lang="en-US" sz="2000" dirty="0"/>
              <a:t>Sex-linked traits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 smtClean="0"/>
              <a:t>		a.  </a:t>
            </a:r>
            <a:r>
              <a:rPr lang="en-US" sz="2000" dirty="0"/>
              <a:t>Traits controlled by genes located on sex chromosomes</a:t>
            </a:r>
          </a:p>
          <a:p>
            <a:pPr>
              <a:tabLst>
                <a:tab pos="688975" algn="l"/>
                <a:tab pos="1033463" algn="l"/>
                <a:tab pos="1366838" algn="l"/>
                <a:tab pos="1711325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Y chromosome has so few genes attached to it you can</a:t>
            </a:r>
            <a:r>
              <a:rPr lang="en-US" sz="2000" dirty="0" smtClean="0"/>
              <a:t> 				consider </a:t>
            </a:r>
            <a:r>
              <a:rPr lang="en-US" sz="2000" dirty="0"/>
              <a:t>it having none</a:t>
            </a:r>
            <a:endParaRPr 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28194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12913" indent="-1712913">
              <a:tabLst>
                <a:tab pos="1371600" algn="l"/>
                <a:tab pos="1711325" algn="l"/>
                <a:tab pos="2055813" algn="l"/>
              </a:tabLst>
            </a:pPr>
            <a:r>
              <a:rPr lang="en-US" sz="2000" dirty="0" smtClean="0"/>
              <a:t>	1.  </a:t>
            </a:r>
            <a:r>
              <a:rPr lang="en-US" sz="2000" dirty="0"/>
              <a:t>This means that a male will only have one allele that </a:t>
            </a:r>
            <a:r>
              <a:rPr lang="en-US" sz="2000" dirty="0" smtClean="0"/>
              <a:t>gets expressed</a:t>
            </a:r>
            <a:endParaRPr lang="en-US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3429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 smtClean="0"/>
              <a:t>II.  </a:t>
            </a:r>
            <a:r>
              <a:rPr lang="en-US" sz="2000" dirty="0"/>
              <a:t>Changes in chromosome number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A.  Down syndrome: </a:t>
            </a:r>
            <a:r>
              <a:rPr lang="en-US" sz="2000" dirty="0" err="1"/>
              <a:t>Trisomy</a:t>
            </a:r>
            <a:r>
              <a:rPr lang="en-US" sz="2000" dirty="0"/>
              <a:t> 21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1.  Caused by having one extra number 21 chromosome</a:t>
            </a:r>
          </a:p>
          <a:p>
            <a:pPr>
              <a:tabLst>
                <a:tab pos="452438" algn="l"/>
                <a:tab pos="860425" algn="l"/>
                <a:tab pos="1204913" algn="l"/>
              </a:tabLst>
            </a:pPr>
            <a:r>
              <a:rPr lang="en-US" sz="2000" dirty="0"/>
              <a:t>		2.  Only known example of which individuals with an extra </a:t>
            </a:r>
            <a:r>
              <a:rPr lang="en-US" sz="2000" dirty="0" err="1"/>
              <a:t>autosomal</a:t>
            </a:r>
            <a:r>
              <a:rPr lang="en-US" sz="2000" dirty="0"/>
              <a:t> 			chromosome survive into adulthood</a:t>
            </a:r>
            <a:endParaRPr lang="en-US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50292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B.  Sex chromosomes</a:t>
            </a:r>
          </a:p>
          <a:p>
            <a:pPr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1.  Individual may be XO, XXX, XXY, XYY</a:t>
            </a:r>
          </a:p>
          <a:p>
            <a:pPr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	a.  Any individual with a Y chromosome is male and anyone without 				a Y chromosome is female</a:t>
            </a:r>
          </a:p>
          <a:p>
            <a:pPr>
              <a:tabLst>
                <a:tab pos="452438" algn="l"/>
                <a:tab pos="860425" algn="l"/>
                <a:tab pos="1204913" algn="l"/>
                <a:tab pos="1538288" algn="l"/>
              </a:tabLst>
            </a:pPr>
            <a:r>
              <a:rPr lang="en-US" sz="2000" dirty="0"/>
              <a:t>			</a:t>
            </a:r>
            <a:r>
              <a:rPr lang="en-US" sz="2000" dirty="0" err="1"/>
              <a:t>b</a:t>
            </a:r>
            <a:r>
              <a:rPr lang="en-US" sz="2000" dirty="0"/>
              <a:t>.  Will lead a normal life but cannot reproduce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III.  Sex-linked traits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A.  Red-Green color blindness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	1.  Lack the ability to tell the difference between red and green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B.  Hemophilia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/>
              <a:t>		1.  Inability to clot blood</a:t>
            </a:r>
            <a:endParaRPr lang="en-US" dirty="0"/>
          </a:p>
        </p:txBody>
      </p:sp>
      <p:pic>
        <p:nvPicPr>
          <p:cNvPr id="5" name="Picture 3" descr="col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76400"/>
            <a:ext cx="42894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olorblind_compa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2362200"/>
            <a:ext cx="46482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emophil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752600"/>
            <a:ext cx="330993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0" y="160020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 dirty="0" smtClean="0"/>
              <a:t>	C.  Male </a:t>
            </a:r>
            <a:r>
              <a:rPr lang="en-US" sz="2000" dirty="0"/>
              <a:t>pattern baldness</a:t>
            </a:r>
            <a:endParaRPr lang="en-US" sz="2000" dirty="0" smtClean="0"/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 dirty="0" smtClean="0"/>
              <a:t>		1.  Internal environment determines	</a:t>
            </a:r>
            <a:r>
              <a:rPr lang="en-US" sz="2000" dirty="0"/>
              <a:t>		</a:t>
            </a:r>
            <a:r>
              <a:rPr lang="en-US" sz="2000" dirty="0" smtClean="0"/>
              <a:t>	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 dirty="0" smtClean="0"/>
              <a:t>			a.  </a:t>
            </a:r>
            <a:r>
              <a:rPr lang="en-US" sz="2000" dirty="0"/>
              <a:t>Determined by hormonal influences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  <a:tab pos="1776413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If male &amp; female have same genotype it will only be expressed 					in the male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mendel tall pla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307975"/>
            <a:ext cx="693420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733800" y="304800"/>
            <a:ext cx="4267200" cy="3195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066800" y="3505200"/>
            <a:ext cx="2971800" cy="3195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962400" y="3505200"/>
            <a:ext cx="4038600" cy="3195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8438" name="Text Box 9"/>
          <p:cNvSpPr txBox="1">
            <a:spLocks noChangeArrowheads="1"/>
          </p:cNvSpPr>
          <p:nvPr/>
        </p:nvSpPr>
        <p:spPr bwMode="auto">
          <a:xfrm>
            <a:off x="0" y="14478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P</a:t>
            </a:r>
            <a:endParaRPr lang="en-US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8001000" y="16002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F1</a:t>
            </a:r>
            <a:endParaRPr lang="en-US"/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0" y="4716463"/>
            <a:ext cx="990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F1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8001000" y="4868863"/>
            <a:ext cx="114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/>
              <a:t>F2</a:t>
            </a:r>
          </a:p>
        </p:txBody>
      </p:sp>
      <p:sp>
        <p:nvSpPr>
          <p:cNvPr id="18442" name="Text Box 13"/>
          <p:cNvSpPr txBox="1">
            <a:spLocks noChangeArrowheads="1"/>
          </p:cNvSpPr>
          <p:nvPr/>
        </p:nvSpPr>
        <p:spPr bwMode="auto">
          <a:xfrm>
            <a:off x="5410200" y="3124200"/>
            <a:ext cx="990600" cy="396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2000"/>
          </a:p>
        </p:txBody>
      </p:sp>
      <p:sp>
        <p:nvSpPr>
          <p:cNvPr id="18443" name="Text Box 14"/>
          <p:cNvSpPr txBox="1">
            <a:spLocks noChangeArrowheads="1"/>
          </p:cNvSpPr>
          <p:nvPr/>
        </p:nvSpPr>
        <p:spPr bwMode="auto">
          <a:xfrm>
            <a:off x="1371600" y="6324600"/>
            <a:ext cx="1600200" cy="3667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8444" name="Text Box 15"/>
          <p:cNvSpPr txBox="1">
            <a:spLocks noChangeArrowheads="1"/>
          </p:cNvSpPr>
          <p:nvPr/>
        </p:nvSpPr>
        <p:spPr bwMode="auto">
          <a:xfrm>
            <a:off x="4267200" y="6324600"/>
            <a:ext cx="3505200" cy="3667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800"/>
          </a:p>
        </p:txBody>
      </p:sp>
      <p:sp>
        <p:nvSpPr>
          <p:cNvPr id="18445" name="Text Box 16"/>
          <p:cNvSpPr txBox="1">
            <a:spLocks noChangeArrowheads="1"/>
          </p:cNvSpPr>
          <p:nvPr/>
        </p:nvSpPr>
        <p:spPr bwMode="auto">
          <a:xfrm>
            <a:off x="1295400" y="3124200"/>
            <a:ext cx="1524000" cy="3365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6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1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3" grpId="0" animBg="1"/>
      <p:bldP spid="9224" grpId="0" animBg="1"/>
      <p:bldP spid="9226" grpId="0"/>
      <p:bldP spid="9227" grpId="0"/>
      <p:bldP spid="92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53340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/>
              <a:t>I.  Explaining his results</a:t>
            </a:r>
          </a:p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/>
              <a:t>	A.  There are alternative versions of genes accounting for variations</a:t>
            </a:r>
          </a:p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/>
              <a:t> 		1.  Each gene is composed of 2 units called alleles</a:t>
            </a:r>
          </a:p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/>
              <a:t>			a.  The alternative forms of a gene</a:t>
            </a:r>
            <a:endParaRPr lang="en-US" dirty="0"/>
          </a:p>
        </p:txBody>
      </p:sp>
      <p:pic>
        <p:nvPicPr>
          <p:cNvPr id="20483" name="Picture 4" descr="mendel tall pla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0"/>
            <a:ext cx="5181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447800" y="1752600"/>
            <a:ext cx="1295400" cy="274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4800600" y="1752600"/>
            <a:ext cx="609600" cy="2746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1600200" y="3810000"/>
            <a:ext cx="1295400" cy="228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900"/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3810000" y="3810000"/>
            <a:ext cx="2590800" cy="2286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900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838200" y="17526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9" name="TextBox 10"/>
          <p:cNvSpPr txBox="1">
            <a:spLocks noChangeArrowheads="1"/>
          </p:cNvSpPr>
          <p:nvPr/>
        </p:nvSpPr>
        <p:spPr bwMode="auto">
          <a:xfrm>
            <a:off x="0" y="4267200"/>
            <a:ext cx="9144000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900" u="sng" dirty="0" smtClean="0"/>
              <a:t>9.3</a:t>
            </a:r>
            <a:r>
              <a:rPr lang="en-US" sz="1900" u="sng" dirty="0" smtClean="0">
                <a:sym typeface="Wingdings"/>
              </a:rPr>
              <a:t></a:t>
            </a:r>
            <a:r>
              <a:rPr lang="en-US" sz="1900" u="sng" dirty="0" smtClean="0"/>
              <a:t>Mendel’s </a:t>
            </a:r>
            <a:r>
              <a:rPr lang="en-US" sz="1900" u="sng" dirty="0"/>
              <a:t>Law of Segregation describes the inheritance of a </a:t>
            </a:r>
            <a:r>
              <a:rPr lang="en-US" sz="1900" u="sng" dirty="0" smtClean="0"/>
              <a:t>single character</a:t>
            </a:r>
            <a:endParaRPr lang="en-US" sz="1900" u="sng" dirty="0"/>
          </a:p>
          <a:p>
            <a:r>
              <a:rPr lang="en-US" sz="2000" dirty="0"/>
              <a:t>Objectives:	1)  Be able to relate the Law of Segregation to Mendel’s 			experiments.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nimBg="1"/>
      <p:bldP spid="11274" grpId="0" animBg="1"/>
      <p:bldP spid="1127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4953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9025" algn="l"/>
                <a:tab pos="1485900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Heterozygous</a:t>
            </a:r>
          </a:p>
          <a:p>
            <a:pPr>
              <a:tabLst>
                <a:tab pos="10890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Individual having 2 different alleles for the same trait</a:t>
            </a:r>
          </a:p>
          <a:p>
            <a:pPr>
              <a:tabLst>
                <a:tab pos="10890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</a:t>
            </a:r>
            <a:r>
              <a:rPr lang="en-US" sz="2000" dirty="0"/>
              <a:t>.  1 tall allele &amp; 1 short allele for the trait of plant height</a:t>
            </a:r>
            <a:endParaRPr lang="en-US" dirty="0"/>
          </a:p>
        </p:txBody>
      </p:sp>
      <p:pic>
        <p:nvPicPr>
          <p:cNvPr id="24579" name="Picture 3" descr="mendel tall plant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600200"/>
            <a:ext cx="352583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5257800" y="3124200"/>
            <a:ext cx="533400" cy="152400"/>
          </a:xfrm>
          <a:prstGeom prst="leftArrow">
            <a:avLst>
              <a:gd name="adj1" fmla="val 50000"/>
              <a:gd name="adj2" fmla="val 6666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6019800" y="4800600"/>
            <a:ext cx="609600" cy="152400"/>
          </a:xfrm>
          <a:prstGeom prst="leftArrow">
            <a:avLst>
              <a:gd name="adj1" fmla="val 50000"/>
              <a:gd name="adj2" fmla="val 66667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5842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1141413" algn="l"/>
                <a:tab pos="1485900" algn="l"/>
              </a:tabLst>
            </a:pPr>
            <a:r>
              <a:rPr lang="en-US" sz="2000" dirty="0"/>
              <a:t>	C.  Alleles may not always receive equal expression</a:t>
            </a:r>
          </a:p>
          <a:p>
            <a:pPr>
              <a:tabLst>
                <a:tab pos="339725" algn="l"/>
                <a:tab pos="747713" algn="l"/>
                <a:tab pos="1141413" algn="l"/>
                <a:tab pos="1485900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In heterozygous individuals the dominant allele receives expression</a:t>
            </a:r>
          </a:p>
          <a:p>
            <a:pPr>
              <a:tabLst>
                <a:tab pos="339725" algn="l"/>
                <a:tab pos="1141413" algn="l"/>
                <a:tab pos="1485900" algn="l"/>
              </a:tabLst>
            </a:pPr>
            <a:r>
              <a:rPr lang="en-US" sz="2000" dirty="0"/>
              <a:t>		a.  The recessive allele is present but does not receive expression</a:t>
            </a:r>
            <a:endParaRPr lang="en-US" dirty="0"/>
          </a:p>
        </p:txBody>
      </p:sp>
      <p:sp>
        <p:nvSpPr>
          <p:cNvPr id="22535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804863" algn="l"/>
                <a:tab pos="1089025" algn="l"/>
                <a:tab pos="1485900" algn="l"/>
              </a:tabLst>
            </a:pPr>
            <a:r>
              <a:rPr lang="en-US" sz="2000" dirty="0"/>
              <a:t>	B.  For each trait, 2 alleles are inherited</a:t>
            </a:r>
          </a:p>
          <a:p>
            <a:pPr>
              <a:tabLst>
                <a:tab pos="339725" algn="l"/>
                <a:tab pos="804863" algn="l"/>
                <a:tab pos="1089025" algn="l"/>
                <a:tab pos="1485900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One from each parent</a:t>
            </a:r>
          </a:p>
          <a:p>
            <a:pPr>
              <a:tabLst>
                <a:tab pos="339725" algn="l"/>
                <a:tab pos="804863" algn="l"/>
                <a:tab pos="10890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</a:t>
            </a:r>
            <a:r>
              <a:rPr lang="en-US" sz="2000" dirty="0"/>
              <a:t>.  Homozygous</a:t>
            </a:r>
          </a:p>
          <a:p>
            <a:pPr>
              <a:tabLst>
                <a:tab pos="339725" algn="l"/>
                <a:tab pos="804863" algn="l"/>
                <a:tab pos="10890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</a:t>
            </a:r>
            <a:r>
              <a:rPr lang="en-US" sz="2000" dirty="0"/>
              <a:t>.  Individual having 2 of the same alleles for the same trait</a:t>
            </a:r>
          </a:p>
          <a:p>
            <a:pPr>
              <a:tabLst>
                <a:tab pos="339725" algn="l"/>
                <a:tab pos="804863" algn="l"/>
                <a:tab pos="10890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2</a:t>
            </a:r>
            <a:r>
              <a:rPr lang="en-US" sz="2000" dirty="0"/>
              <a:t>.  2 “Tall” alleles for the trait of plant height</a:t>
            </a:r>
            <a:endParaRPr lang="en-US" dirty="0"/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1828800" y="3124200"/>
            <a:ext cx="6858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nimBg="1"/>
      <p:bldP spid="13319" grpId="1" animBg="1"/>
      <p:bldP spid="13319" grpId="2" animBg="1"/>
      <p:bldP spid="13321" grpId="0" animBg="1"/>
      <p:bldP spid="13321" grpId="1" animBg="1"/>
      <p:bldP spid="10" grpId="0"/>
      <p:bldP spid="14" grpId="0" animBg="1"/>
      <p:bldP spid="14" grpId="1" animBg="1"/>
      <p:bldP spid="14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1371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</a:tabLst>
            </a:pPr>
            <a:r>
              <a:rPr lang="en-US" sz="2000"/>
              <a:t>II.  Visualizing Mendel’s experiment</a:t>
            </a:r>
          </a:p>
          <a:p>
            <a:pPr>
              <a:tabLst>
                <a:tab pos="398463" algn="l"/>
              </a:tabLst>
            </a:pPr>
            <a:r>
              <a:rPr lang="en-US" sz="2000"/>
              <a:t>	A.  The punnett square</a:t>
            </a:r>
            <a:endParaRPr lang="en-US"/>
          </a:p>
        </p:txBody>
      </p:sp>
      <p:pic>
        <p:nvPicPr>
          <p:cNvPr id="14343" name="Picture 7" descr="punnett Squa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4162425"/>
            <a:ext cx="299561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0" y="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dirty="0"/>
              <a:t>	</a:t>
            </a:r>
            <a:r>
              <a:rPr lang="en-US" sz="2000" dirty="0"/>
              <a:t>D.  Law of segregation</a:t>
            </a:r>
          </a:p>
          <a:p>
            <a:pPr>
              <a:tabLst>
                <a:tab pos="339725" algn="l"/>
              </a:tabLst>
            </a:pPr>
            <a:r>
              <a:rPr lang="en-US" sz="2000" dirty="0"/>
              <a:t>		1.  Members of each pair of alleles separate when gametes are formed</a:t>
            </a:r>
          </a:p>
          <a:p>
            <a:pPr>
              <a:tabLst>
                <a:tab pos="339725" algn="l"/>
                <a:tab pos="1258888" algn="l"/>
                <a:tab pos="15986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A gamete will receive one allele or the other, the other allele will 	</a:t>
            </a:r>
            <a:r>
              <a:rPr lang="en-US" sz="2000" dirty="0" smtClean="0"/>
              <a:t>	</a:t>
            </a:r>
            <a:r>
              <a:rPr lang="en-US" sz="2000" dirty="0"/>
              <a:t>	</a:t>
            </a:r>
            <a:r>
              <a:rPr lang="en-US" sz="2000" dirty="0" smtClean="0"/>
              <a:t>end </a:t>
            </a:r>
            <a:r>
              <a:rPr lang="en-US" sz="2000" dirty="0"/>
              <a:t>up in the other gamete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198120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1.  Terminology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a.  Genotype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	1.  All the many alleles an organism has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b.  Phenotype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	1.  An organism physical appearance caused by its alleles</a:t>
            </a:r>
          </a:p>
          <a:p>
            <a:pPr>
              <a:tabLst>
                <a:tab pos="796925" algn="l"/>
                <a:tab pos="1141413" algn="l"/>
                <a:tab pos="1485900" algn="l"/>
              </a:tabLst>
            </a:pPr>
            <a:r>
              <a:rPr lang="en-US" sz="2000"/>
              <a:t>		c.  One allele comes from the mother &amp; the other allele comes from 			the father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punnet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910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punnett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4413" y="2879725"/>
            <a:ext cx="4319587" cy="397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1"/>
          <p:cNvSpPr txBox="1">
            <a:spLocks noChangeArrowheads="1"/>
          </p:cNvSpPr>
          <p:nvPr/>
        </p:nvSpPr>
        <p:spPr bwMode="auto">
          <a:xfrm>
            <a:off x="4724400" y="26670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8675" name="Text Box 13"/>
          <p:cNvSpPr txBox="1">
            <a:spLocks noChangeArrowheads="1"/>
          </p:cNvSpPr>
          <p:nvPr/>
        </p:nvSpPr>
        <p:spPr bwMode="auto">
          <a:xfrm>
            <a:off x="0" y="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/>
              <a:t>Perfrom the following crosses.  Include the following information:</a:t>
            </a:r>
          </a:p>
          <a:p>
            <a:endParaRPr lang="en-US" sz="2000"/>
          </a:p>
          <a:p>
            <a:r>
              <a:rPr lang="en-US" sz="2000"/>
              <a:t>1.  Cross</a:t>
            </a:r>
          </a:p>
          <a:p>
            <a:r>
              <a:rPr lang="en-US" sz="2000"/>
              <a:t>2.  Punnett square filled in</a:t>
            </a:r>
          </a:p>
          <a:p>
            <a:r>
              <a:rPr lang="en-US" sz="2000"/>
              <a:t>3.  Genotype of the F1 generation</a:t>
            </a:r>
          </a:p>
          <a:p>
            <a:r>
              <a:rPr lang="en-US" sz="2000"/>
              <a:t>4.  Phenotype of the F1 generation</a:t>
            </a:r>
            <a:endParaRPr lang="en-US"/>
          </a:p>
        </p:txBody>
      </p:sp>
      <p:sp>
        <p:nvSpPr>
          <p:cNvPr id="28676" name="Text Box 16"/>
          <p:cNvSpPr txBox="1">
            <a:spLocks noChangeArrowheads="1"/>
          </p:cNvSpPr>
          <p:nvPr/>
        </p:nvSpPr>
        <p:spPr bwMode="auto">
          <a:xfrm>
            <a:off x="0" y="2438400"/>
            <a:ext cx="91440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</a:tabLst>
            </a:pPr>
            <a:r>
              <a:rPr lang="en-US"/>
              <a:t>1.  T stand for tall pea plants and is dominant over t, which stands 	for short pea plants.</a:t>
            </a:r>
          </a:p>
          <a:p>
            <a:pPr>
              <a:tabLst>
                <a:tab pos="452438" algn="l"/>
              </a:tabLst>
            </a:pPr>
            <a:endParaRPr lang="en-US"/>
          </a:p>
          <a:p>
            <a:pPr>
              <a:tabLst>
                <a:tab pos="452438" algn="l"/>
              </a:tabLst>
            </a:pPr>
            <a:r>
              <a:rPr lang="en-US"/>
              <a:t>					TT X Tt</a:t>
            </a:r>
          </a:p>
          <a:p>
            <a:pPr>
              <a:tabLst>
                <a:tab pos="452438" algn="l"/>
              </a:tabLst>
            </a:pPr>
            <a:endParaRPr lang="en-US"/>
          </a:p>
          <a:p>
            <a:pPr>
              <a:tabLst>
                <a:tab pos="452438" algn="l"/>
              </a:tabLst>
            </a:pPr>
            <a:r>
              <a:rPr lang="en-US"/>
              <a:t>2.  B= Black, b= White.  Black is dominant over white in guinea 	pigs.  Cross the gametes from a heterozygous black guinea 	pig with the gametes from a heterozygous black guinea pig </a:t>
            </a:r>
          </a:p>
          <a:p>
            <a:pPr>
              <a:spcBef>
                <a:spcPct val="50000"/>
              </a:spcBef>
              <a:tabLst>
                <a:tab pos="452438" algn="l"/>
              </a:tabLst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/>
              <a:t>9.4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Homologous </a:t>
            </a:r>
            <a:r>
              <a:rPr lang="en-US" sz="2000" u="sng" dirty="0"/>
              <a:t>chromosomes bear the alleles for each trait</a:t>
            </a:r>
          </a:p>
          <a:p>
            <a:pPr>
              <a:tabLst>
                <a:tab pos="1825625" algn="l"/>
                <a:tab pos="2176463" algn="l"/>
              </a:tabLst>
            </a:pPr>
            <a:r>
              <a:rPr lang="en-US" sz="2000" dirty="0"/>
              <a:t>Objectives:	1)  Relate Mendel’s Law of Segregation to homologous 	</a:t>
            </a:r>
            <a:r>
              <a:rPr lang="en-US" sz="2000" dirty="0" smtClean="0"/>
              <a:t>		chromosomes</a:t>
            </a:r>
            <a:r>
              <a:rPr lang="en-US" sz="2000" dirty="0"/>
              <a:t>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0668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I.  Homologous chromosomes</a:t>
            </a:r>
            <a:endParaRPr lang="en-US" sz="2000" dirty="0" smtClean="0"/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Review</a:t>
            </a:r>
            <a:endParaRPr lang="en-US" sz="2000" dirty="0" smtClean="0"/>
          </a:p>
          <a:p>
            <a:pPr>
              <a:tabLst>
                <a:tab pos="6238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</a:t>
            </a:r>
            <a:r>
              <a:rPr lang="en-US" sz="2000" dirty="0"/>
              <a:t>.  What are homologous chromosomes?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9812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/>
              <a:t>	B.  Homologous chromosomes in more detail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/>
              <a:t>		1.  Have genes for the same characteristics at corresponding loci</a:t>
            </a:r>
          </a:p>
          <a:p>
            <a:pPr>
              <a:tabLst>
                <a:tab pos="284163" algn="l"/>
                <a:tab pos="9747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May have either the same alleles or different ones </a:t>
            </a:r>
          </a:p>
        </p:txBody>
      </p:sp>
      <p:pic>
        <p:nvPicPr>
          <p:cNvPr id="6" name="Picture 5" descr="09_04aHomologousChromosome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048000"/>
            <a:ext cx="3733800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7244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II.  Mendel’s Law of Segregation</a:t>
            </a:r>
          </a:p>
          <a:p>
            <a:pPr>
              <a:tabLst>
                <a:tab pos="339725" algn="l"/>
              </a:tabLst>
            </a:pPr>
            <a:r>
              <a:rPr lang="en-US" sz="2000" dirty="0"/>
              <a:t>	A.  Let’s relate the law to homologous chromosomes and meiosis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Marble Top">
  <a:themeElements>
    <a:clrScheme name="Marble Top 1">
      <a:dk1>
        <a:srgbClr val="000000"/>
      </a:dk1>
      <a:lt1>
        <a:srgbClr val="CAAF8B"/>
      </a:lt1>
      <a:dk2>
        <a:srgbClr val="000000"/>
      </a:dk2>
      <a:lt2>
        <a:srgbClr val="777777"/>
      </a:lt2>
      <a:accent1>
        <a:srgbClr val="909082"/>
      </a:accent1>
      <a:accent2>
        <a:srgbClr val="809EA8"/>
      </a:accent2>
      <a:accent3>
        <a:srgbClr val="E1D4C4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Marble Top">
      <a:majorFont>
        <a:latin typeface="Copperplate Gothic Light"/>
        <a:ea typeface="MS Pゴシック"/>
        <a:cs typeface="MS Pゴシック"/>
      </a:majorFont>
      <a:minorFont>
        <a:latin typeface="Copperplate Gothic Light"/>
        <a:ea typeface="MS Pゴシック"/>
        <a:cs typeface="MS P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Marble Top 1">
        <a:dk1>
          <a:srgbClr val="000000"/>
        </a:dk1>
        <a:lt1>
          <a:srgbClr val="CAAF8B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E1D4C4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2004:Templates:Presentations:Designs:Marble Top</Template>
  <TotalTime>828</TotalTime>
  <Words>297</Words>
  <Application>Microsoft Macintosh PowerPoint</Application>
  <PresentationFormat>On-screen Show (4:3)</PresentationFormat>
  <Paragraphs>256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Marble Top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25</cp:revision>
  <cp:lastPrinted>2005-11-03T21:59:55Z</cp:lastPrinted>
  <dcterms:created xsi:type="dcterms:W3CDTF">2011-01-04T19:50:37Z</dcterms:created>
  <dcterms:modified xsi:type="dcterms:W3CDTF">2013-01-08T23:42:23Z</dcterms:modified>
</cp:coreProperties>
</file>